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日落时天空映衬下的大海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日落时天空映衬下的大海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日落时的海滩和大海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日落时的海滩和大海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时的海滩和大海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日落时天空映衬下的大海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日落时天空映衬下的大海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 Zhuang 2023/01/3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08990">
              <a:defRPr spc="-29" sz="2940"/>
            </a:lvl1pPr>
          </a:lstStyle>
          <a:p>
            <a:pPr/>
            <a:r>
              <a:t>He Zhuang 2023/01/31</a:t>
            </a:r>
          </a:p>
        </p:txBody>
      </p:sp>
      <p:sp>
        <p:nvSpPr>
          <p:cNvPr id="152" name="PMJ Te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PMJ Test</a:t>
            </a:r>
          </a:p>
        </p:txBody>
      </p:sp>
      <p:sp>
        <p:nvSpPr>
          <p:cNvPr id="153" name="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  <p:sp>
        <p:nvSpPr>
          <p:cNvPr id="205" name="Passengers distribution differs by hours…"/>
          <p:cNvSpPr txBox="1"/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lnSpc>
                <a:spcPct val="40000"/>
              </a:lnSpc>
              <a:defRPr sz="32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2pPr>
          </a:lstStyle>
          <a:p>
            <a:pPr/>
            <a:r>
              <a:t>Passengers distribution differs by hours</a:t>
            </a:r>
          </a:p>
          <a:p>
            <a:pPr lvl="1"/>
            <a:r>
              <a:t>Prediction should be time-slot specific</a:t>
            </a:r>
          </a:p>
        </p:txBody>
      </p:sp>
      <p:sp>
        <p:nvSpPr>
          <p:cNvPr id="206" name="Data visualization and insight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visualization and insights</a:t>
            </a:r>
          </a:p>
        </p:txBody>
      </p:sp>
      <p:pic>
        <p:nvPicPr>
          <p:cNvPr id="207" name="截屏2023-01-30 5.16.06.png" descr="截屏2023-01-30 5.1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4726" y="6080198"/>
            <a:ext cx="3606196" cy="6597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截屏2023-01-30 5.16.58.png" descr="截屏2023-01-30 5.16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5057" y="5938194"/>
            <a:ext cx="3863118" cy="6597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截屏2023-01-30 5.18.13.png" descr="截屏2023-01-30 5.18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55086" y="6037091"/>
            <a:ext cx="3863118" cy="668337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00:00…"/>
          <p:cNvSpPr txBox="1"/>
          <p:nvPr/>
        </p:nvSpPr>
        <p:spPr>
          <a:xfrm>
            <a:off x="4000734" y="4268851"/>
            <a:ext cx="1851763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00:00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Less</a:t>
            </a:r>
          </a:p>
        </p:txBody>
      </p:sp>
      <p:pic>
        <p:nvPicPr>
          <p:cNvPr id="211" name="截屏2023-01-30 5.23.49.png" descr="截屏2023-01-30 5.23.4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3030" y="5909853"/>
            <a:ext cx="3931816" cy="665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06:00…"/>
          <p:cNvSpPr txBox="1"/>
          <p:nvPr/>
        </p:nvSpPr>
        <p:spPr>
          <a:xfrm>
            <a:off x="9263122" y="4268851"/>
            <a:ext cx="1623112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06:00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Dispersed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More</a:t>
            </a:r>
          </a:p>
        </p:txBody>
      </p:sp>
      <p:sp>
        <p:nvSpPr>
          <p:cNvPr id="213" name="12:00…"/>
          <p:cNvSpPr txBox="1"/>
          <p:nvPr/>
        </p:nvSpPr>
        <p:spPr>
          <a:xfrm>
            <a:off x="13961943" y="4268851"/>
            <a:ext cx="1851762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12:00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Normal</a:t>
            </a:r>
          </a:p>
        </p:txBody>
      </p:sp>
      <p:sp>
        <p:nvSpPr>
          <p:cNvPr id="214" name="00:00…"/>
          <p:cNvSpPr txBox="1"/>
          <p:nvPr/>
        </p:nvSpPr>
        <p:spPr>
          <a:xfrm>
            <a:off x="18660764" y="4268851"/>
            <a:ext cx="1851763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00:00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Less</a:t>
            </a:r>
          </a:p>
        </p:txBody>
      </p:sp>
      <p:sp>
        <p:nvSpPr>
          <p:cNvPr id="215" name="箭头"/>
          <p:cNvSpPr/>
          <p:nvPr/>
        </p:nvSpPr>
        <p:spPr>
          <a:xfrm>
            <a:off x="7102255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6" name="箭头"/>
          <p:cNvSpPr/>
          <p:nvPr/>
        </p:nvSpPr>
        <p:spPr>
          <a:xfrm>
            <a:off x="12135992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7" name="箭头"/>
          <p:cNvSpPr/>
          <p:nvPr/>
        </p:nvSpPr>
        <p:spPr>
          <a:xfrm>
            <a:off x="16885482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olution Introduction…"/>
          <p:cNvSpPr txBox="1"/>
          <p:nvPr>
            <p:ph type="body" idx="1"/>
          </p:nvPr>
        </p:nvSpPr>
        <p:spPr>
          <a:xfrm>
            <a:off x="1265105" y="1773386"/>
            <a:ext cx="19320769" cy="7928820"/>
          </a:xfrm>
          <a:prstGeom prst="rect">
            <a:avLst/>
          </a:prstGeom>
        </p:spPr>
        <p:txBody>
          <a:bodyPr/>
          <a:lstStyle/>
          <a:p>
            <a: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Solution Introduction</a:t>
            </a:r>
          </a:p>
          <a:p>
            <a:pPr lvl="1" marL="1579418" indent="-614218">
              <a:lnSpc>
                <a:spcPct val="50000"/>
              </a:lnSpc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Grid based: </a:t>
            </a:r>
            <a:r>
              <a:t>Split whole map to </a:t>
            </a:r>
            <a:r>
              <a:rPr>
                <a:solidFill>
                  <a:schemeClr val="accent1"/>
                </a:solidFill>
              </a:rPr>
              <a:t>1km*1km grid </a:t>
            </a:r>
            <a:r>
              <a:t>( can be adjusted)</a:t>
            </a:r>
          </a:p>
          <a:p>
            <a:pPr lvl="1" marL="1579418" indent="-614218">
              <a:lnSpc>
                <a:spcPct val="50000"/>
              </a:lnSpc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solidFill>
                  <a:schemeClr val="accent1"/>
                </a:solidFill>
              </a:rPr>
              <a:t>For each cell (grid)</a:t>
            </a:r>
            <a:r>
              <a:t>, based on the historical data, </a:t>
            </a:r>
            <a:r>
              <a:rPr>
                <a:solidFill>
                  <a:schemeClr val="accent1"/>
                </a:solidFill>
              </a:rPr>
              <a:t>calculate</a:t>
            </a:r>
            <a:r>
              <a:t>:</a:t>
            </a:r>
          </a:p>
          <a:p>
            <a:pPr lvl="2" marL="2544618" indent="-614218">
              <a:lnSpc>
                <a:spcPct val="80000"/>
              </a:lnSpc>
              <a:spcBef>
                <a:spcPts val="1700"/>
              </a:spcBef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Passenger density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</m:oMath>
            </a14:m>
            <a:r>
              <a:rPr>
                <a:latin typeface="+mn-lt"/>
                <a:ea typeface="+mn-ea"/>
                <a:cs typeface="+mn-cs"/>
                <a:sym typeface="Canela Bold"/>
              </a:rPr>
              <a:t> :    </a:t>
            </a:r>
            <a:r>
              <a:rPr>
                <a:solidFill>
                  <a:schemeClr val="accent1"/>
                </a:solidFill>
              </a:rPr>
              <a:t>(Day and time Specific )   </a:t>
            </a:r>
            <a:r>
              <a:rPr>
                <a:latin typeface="+mn-lt"/>
                <a:ea typeface="+mn-ea"/>
                <a:cs typeface="+mn-cs"/>
                <a:sym typeface="Canela Bold"/>
              </a:rPr>
              <a:t>                                                                                     (positive)</a:t>
            </a:r>
            <a:endParaRPr>
              <a:latin typeface="+mn-lt"/>
              <a:ea typeface="+mn-ea"/>
              <a:cs typeface="+mn-cs"/>
              <a:sym typeface="Canela Bold"/>
            </a:endParaRPr>
          </a:p>
          <a:p>
            <a:pPr lvl="5" marL="3078018" indent="-347518">
              <a:lnSpc>
                <a:spcPct val="80000"/>
              </a:lnSpc>
              <a:spcBef>
                <a:spcPts val="800"/>
              </a:spcBef>
              <a:buSzPct val="45000"/>
              <a:buBlip>
                <a:blip r:embed="rId2"/>
              </a:buBlip>
              <a:defRPr sz="26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For each weekday and hour, calculate density</a:t>
            </a:r>
            <a14:m>
              <m:oMath>
                <m:r>
                  <a:rPr xmlns:a="http://schemas.openxmlformats.org/drawingml/2006/main" sz="2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</m:oMath>
            </a14:m>
            <a:r>
              <a:t>  (passengers #) </a:t>
            </a:r>
          </a:p>
          <a:p>
            <a:pPr lvl="5" marL="3078018" indent="-347518">
              <a:lnSpc>
                <a:spcPct val="80000"/>
              </a:lnSpc>
              <a:spcBef>
                <a:spcPts val="800"/>
              </a:spcBef>
              <a:buSzPct val="45000"/>
              <a:buBlip>
                <a:blip r:embed="rId2"/>
              </a:buBlip>
              <a:defRPr sz="26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Density can be the metric as needs</a:t>
            </a:r>
          </a:p>
          <a:p>
            <a:pPr lvl="2" marL="2544618" indent="-614218">
              <a:lnSpc>
                <a:spcPct val="80000"/>
              </a:lnSpc>
              <a:spcBef>
                <a:spcPts val="800"/>
              </a:spcBef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Distance</a:t>
            </a:r>
            <a:r>
              <a:t> from current driver to other cells </a:t>
            </a:r>
            <a14:m>
              <m:oMath>
                <m:r>
                  <a:rPr xmlns:a="http://schemas.openxmlformats.org/drawingml/2006/main" sz="300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rPr>
                <a:solidFill>
                  <a:schemeClr val="accent1"/>
                </a:solidFill>
              </a:rPr>
              <a:t>:                                                                                            </a:t>
            </a:r>
            <a:r>
              <a:rPr>
                <a:latin typeface="+mn-lt"/>
                <a:ea typeface="+mn-ea"/>
                <a:cs typeface="+mn-cs"/>
                <a:sym typeface="Canela Bold"/>
              </a:rPr>
              <a:t>(negative)</a:t>
            </a:r>
          </a:p>
          <a:p>
            <a:pPr lvl="2" marL="2544618" indent="-614218">
              <a:lnSpc>
                <a:spcPct val="80000"/>
              </a:lnSpc>
              <a:spcBef>
                <a:spcPts val="800"/>
              </a:spcBef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Competitiveness  (probability):</a:t>
            </a:r>
            <a:r>
              <a:rPr>
                <a:solidFill>
                  <a:schemeClr val="accent1"/>
                </a:solidFill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280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nor/>
                      </m:rPr>
                      <a:rPr xmlns:a="http://schemas.openxmlformats.org/drawingml/2006/main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empty taxi num around the cell</m:t>
                    </m:r>
                  </m:num>
                  <m:den>
                    <m:r>
                      <m:rPr>
                        <m:nor/>
                      </m:rPr>
                      <a:rPr xmlns:a="http://schemas.openxmlformats.org/drawingml/2006/main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taxi num around the cell</m:t>
                    </m:r>
                  </m:den>
                </m:f>
              </m:oMath>
            </a14:m>
            <a:r>
              <a:rPr>
                <a:solidFill>
                  <a:schemeClr val="accent1"/>
                </a:solidFill>
              </a:rPr>
              <a:t>                             </a:t>
            </a:r>
            <a:r>
              <a:rPr>
                <a:latin typeface="+mn-lt"/>
                <a:ea typeface="+mn-ea"/>
                <a:cs typeface="+mn-cs"/>
                <a:sym typeface="Canela Bold"/>
              </a:rPr>
              <a:t>(negative)</a:t>
            </a:r>
            <a:endParaRPr>
              <a:solidFill>
                <a:schemeClr val="accent1"/>
              </a:solidFill>
            </a:endParaRPr>
          </a:p>
          <a:p>
            <a:pPr lvl="1" marL="1579418" indent="-614218">
              <a:lnSpc>
                <a:spcPct val="80000"/>
              </a:lnSpc>
              <a:spcBef>
                <a:spcPts val="800"/>
              </a:spcBef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solidFill>
                  <a:schemeClr val="accent1"/>
                </a:solidFill>
              </a:rPr>
              <a:t>Final Score: </a:t>
            </a:r>
            <a14:m>
              <m:oMath>
                <m:r>
                  <a:rPr xmlns:a="http://schemas.openxmlformats.org/drawingml/2006/main" sz="310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10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ρ</m:t>
                    </m:r>
                  </m:num>
                  <m:den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d</m:t>
                    </m:r>
                  </m:den>
                </m:f>
              </m:oMath>
            </a14:m>
            <a:r>
              <a:rPr>
                <a:solidFill>
                  <a:schemeClr val="accent1"/>
                </a:solidFill>
              </a:rPr>
              <a:t>, </a:t>
            </a:r>
            <a:r>
              <a:t>where </a:t>
            </a:r>
            <a:r>
              <a:rPr>
                <a:solidFill>
                  <a:schemeClr val="accent1"/>
                </a:solidFill>
              </a:rPr>
              <a:t>hyper parameter </a:t>
            </a:r>
            <a14:m>
              <m:oMath>
                <m:sSub>
                  <m:e>
                    <m:r>
                      <a:rPr xmlns:a="http://schemas.openxmlformats.org/drawingml/2006/main" sz="29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9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ρ</m:t>
                    </m:r>
                  </m:sub>
                </m:sSub>
                <m:r>
                  <m:rPr>
                    <m:nor/>
                  </m:rPr>
                  <a:rPr xmlns:a="http://schemas.openxmlformats.org/drawingml/2006/main" sz="29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and</m:t>
                </m:r>
                <m:sSub>
                  <m:e>
                    <m:r>
                      <a:rPr xmlns:a="http://schemas.openxmlformats.org/drawingml/2006/main" sz="29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9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  <a:r>
              <a:t> is the weight to adjust the importance of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m:rPr>
                    <m:nor/>
                  </m:rP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and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  <a:p>
            <a:pPr lvl="3" marL="1985818" indent="-347518">
              <a:lnSpc>
                <a:spcPct val="80000"/>
              </a:lnSpc>
              <a:spcBef>
                <a:spcPts val="800"/>
              </a:spcBef>
              <a:buSzPct val="45000"/>
              <a:buBlip>
                <a:blip r:embed="rId2"/>
              </a:buBlip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This formula jointly consider the most important factor </a:t>
            </a:r>
            <a14:m>
              <m:oMath>
                <m:r>
                  <a:rPr xmlns:a="http://schemas.openxmlformats.org/drawingml/2006/main" sz="30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ρ</m:t>
                </m:r>
              </m:oMath>
            </a14:m>
            <a:r>
              <a:rPr>
                <a:solidFill>
                  <a:schemeClr val="accent1"/>
                </a:solidFill>
              </a:rPr>
              <a:t>, </a:t>
            </a:r>
            <a14:m>
              <m:oMath>
                <m:r>
                  <a:rPr xmlns:a="http://schemas.openxmlformats.org/drawingml/2006/main" sz="300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rPr>
                <a:solidFill>
                  <a:schemeClr val="accent1"/>
                </a:solidFill>
              </a:rPr>
              <a:t>,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endParaRPr>
              <a:solidFill>
                <a:schemeClr val="accent1"/>
              </a:solidFill>
            </a:endParaRPr>
          </a:p>
          <a:p>
            <a:pPr lvl="3" marL="1985818" indent="-347518">
              <a:lnSpc>
                <a:spcPct val="80000"/>
              </a:lnSpc>
              <a:spcBef>
                <a:spcPts val="800"/>
              </a:spcBef>
              <a:buSzPct val="45000"/>
              <a:buBlip>
                <a:blip r:embed="rId2"/>
              </a:buBlip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Possible to dynamic adjust score according to needs</a:t>
            </a:r>
          </a:p>
          <a:p>
            <a:pPr lvl="1" marL="1579418" indent="-614218">
              <a:lnSpc>
                <a:spcPct val="80000"/>
              </a:lnSpc>
              <a:spcBef>
                <a:spcPts val="800"/>
              </a:spcBef>
              <a:buClr>
                <a:srgbClr val="000000"/>
              </a:buClr>
              <a:buSzPct val="100000"/>
              <a:buAutoNum type="arabicParenR" startAt="1"/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solidFill>
                  <a:schemeClr val="accent1"/>
                </a:solidFill>
              </a:rPr>
              <a:t>Rank and select the top 1 cell location</a:t>
            </a:r>
            <a:r>
              <a:t> to info current driver</a:t>
            </a:r>
          </a:p>
        </p:txBody>
      </p:sp>
      <p:sp>
        <p:nvSpPr>
          <p:cNvPr id="220" name="Data preprocess"/>
          <p:cNvSpPr txBox="1"/>
          <p:nvPr>
            <p:ph type="body" idx="21"/>
          </p:nvPr>
        </p:nvSpPr>
        <p:spPr>
          <a:xfrm>
            <a:off x="1219199" y="1501681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preprocess </a:t>
            </a:r>
          </a:p>
        </p:txBody>
      </p:sp>
      <p:graphicFrame>
        <p:nvGraphicFramePr>
          <p:cNvPr id="221" name="表格 1"/>
          <p:cNvGraphicFramePr/>
          <p:nvPr/>
        </p:nvGraphicFramePr>
        <p:xfrm>
          <a:off x="4117867" y="10309899"/>
          <a:ext cx="14382603" cy="26294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{EEE7283C-3CF3-47DC-8721-378D4A62B228}</a:tableStyleId>
              </a:tblPr>
              <a:tblGrid>
                <a:gridCol w="3592475"/>
                <a:gridCol w="3592475"/>
                <a:gridCol w="3592475"/>
                <a:gridCol w="3592475"/>
              </a:tblGrid>
              <a:tr h="691861"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400">
                          <a:sym typeface="Avenir Next Demi Bold"/>
                        </a:rPr>
                        <a:t>Input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400">
                          <a:sym typeface="Avenir Next Demi Bold"/>
                        </a:rPr>
                        <a:t>Output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400">
                          <a:sym typeface="Avenir Next Demi Bold"/>
                        </a:rPr>
                        <a:t>Output (optional)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902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Day, Time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Current driver coordinates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The coordinate of top 1 cell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The coordinates of top k cell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12346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Mon. , 8:00 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(-122.40106, 37.79177)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(-122.40106, 37.79177)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(-122.40106, 37.80177)
(-122.40106, 37.81177)
(-122.41106, 37.79177)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2" name="Model (input, output)"/>
          <p:cNvSpPr txBox="1"/>
          <p:nvPr/>
        </p:nvSpPr>
        <p:spPr>
          <a:xfrm>
            <a:off x="9525453" y="9535644"/>
            <a:ext cx="355473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lnSpc>
                <a:spcPct val="50000"/>
              </a:lnSpc>
              <a:spcBef>
                <a:spcPts val="2400"/>
              </a:spcBef>
              <a:defRPr sz="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>
              <a:defRPr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Model (input, output)</a:t>
            </a:r>
          </a:p>
        </p:txBody>
      </p:sp>
      <p:sp>
        <p:nvSpPr>
          <p:cNvPr id="223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sult Sample…"/>
          <p:cNvSpPr txBox="1"/>
          <p:nvPr>
            <p:ph type="body" sz="half" idx="1"/>
          </p:nvPr>
        </p:nvSpPr>
        <p:spPr>
          <a:xfrm>
            <a:off x="1217711" y="2259961"/>
            <a:ext cx="13719206" cy="6051794"/>
          </a:xfrm>
          <a:prstGeom prst="rect">
            <a:avLst/>
          </a:prstGeom>
        </p:spPr>
        <p:txBody>
          <a:bodyPr/>
          <a:lstStyle/>
          <a:p>
            <a:pPr marL="546100" indent="-546100">
              <a:defRPr sz="33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Result Sample</a:t>
            </a:r>
          </a:p>
          <a:p>
            <a:pPr lvl="1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From the two samples, we can the model could give a next place with high passenger density</a:t>
            </a:r>
          </a:p>
          <a:p>
            <a:pPr lvl="1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The result is near to current position, not just point at highest density result</a:t>
            </a:r>
          </a:p>
          <a:p>
            <a:pPr lvl="2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Which mean distance factor works</a:t>
            </a:r>
          </a:p>
          <a:p>
            <a:pPr lvl="2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</a:p>
          <a:p>
            <a:pPr lvl="1">
              <a:lnSpc>
                <a:spcPct val="70000"/>
              </a:lnSpc>
              <a:defRPr sz="31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By these two samples, the effectiveness of this model is roughly verified</a:t>
            </a:r>
          </a:p>
        </p:txBody>
      </p:sp>
      <p:sp>
        <p:nvSpPr>
          <p:cNvPr id="226" name="Data preproces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preprocess </a:t>
            </a:r>
          </a:p>
        </p:txBody>
      </p:sp>
      <p:graphicFrame>
        <p:nvGraphicFramePr>
          <p:cNvPr id="227" name="表格 1"/>
          <p:cNvGraphicFramePr/>
          <p:nvPr/>
        </p:nvGraphicFramePr>
        <p:xfrm>
          <a:off x="2053505" y="9210098"/>
          <a:ext cx="12473611" cy="203279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{EEE7283C-3CF3-47DC-8721-378D4A62B228}</a:tableStyleId>
              </a:tblPr>
              <a:tblGrid>
                <a:gridCol w="1968844"/>
                <a:gridCol w="2949294"/>
                <a:gridCol w="4019391"/>
                <a:gridCol w="3523380"/>
              </a:tblGrid>
              <a:tr h="6634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500">
                          <a:sym typeface="Avenir Next Demi Bold"/>
                        </a:rPr>
                        <a:t>Samples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500">
                          <a:sym typeface="Avenir Next Demi Bold"/>
                        </a:rPr>
                        <a:t>Input (day, time, lon, lat)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2500">
                          <a:sym typeface="Avenir Next Demi Bold"/>
                        </a:rPr>
                        <a:t>Output (next place)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0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#1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Mon. 12:00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(-122.40106, 37.79177)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(-122.4232, 37.7729)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72640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#2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Mon. 12:00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(-122.4064, 37.6471)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(-122.3882, 37.6162)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8" name="Model (input, output)"/>
          <p:cNvSpPr txBox="1"/>
          <p:nvPr/>
        </p:nvSpPr>
        <p:spPr>
          <a:xfrm>
            <a:off x="6299948" y="7935426"/>
            <a:ext cx="355473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lnSpc>
                <a:spcPct val="50000"/>
              </a:lnSpc>
              <a:spcBef>
                <a:spcPts val="2400"/>
              </a:spcBef>
              <a:defRPr sz="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>
              <a:defRPr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Model (input, output)</a:t>
            </a:r>
          </a:p>
        </p:txBody>
      </p:sp>
      <p:grpSp>
        <p:nvGrpSpPr>
          <p:cNvPr id="238" name="成组"/>
          <p:cNvGrpSpPr/>
          <p:nvPr/>
        </p:nvGrpSpPr>
        <p:grpSpPr>
          <a:xfrm>
            <a:off x="15929205" y="2534245"/>
            <a:ext cx="7523310" cy="10496047"/>
            <a:chOff x="0" y="0"/>
            <a:chExt cx="7523309" cy="10496046"/>
          </a:xfrm>
        </p:grpSpPr>
        <p:pic>
          <p:nvPicPr>
            <p:cNvPr id="229" name="截屏2023-01-30 16.11.30.png" descr="截屏2023-01-30 16.11.3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523310" cy="10496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椭圆形"/>
            <p:cNvSpPr/>
            <p:nvPr/>
          </p:nvSpPr>
          <p:spPr>
            <a:xfrm>
              <a:off x="3096584" y="3564292"/>
              <a:ext cx="283873" cy="29981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31" name="Sample 1"/>
            <p:cNvSpPr txBox="1"/>
            <p:nvPr/>
          </p:nvSpPr>
          <p:spPr>
            <a:xfrm>
              <a:off x="716538" y="3400828"/>
              <a:ext cx="2230135" cy="6267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b="1"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>
                <a:defRPr b="0"/>
              </a:pPr>
              <a:r>
                <a:rPr b="1"/>
                <a:t>Sample 1</a:t>
              </a:r>
            </a:p>
          </p:txBody>
        </p:sp>
        <p:sp>
          <p:nvSpPr>
            <p:cNvPr id="232" name="线条"/>
            <p:cNvSpPr/>
            <p:nvPr/>
          </p:nvSpPr>
          <p:spPr>
            <a:xfrm flipV="1">
              <a:off x="3298044" y="2396670"/>
              <a:ext cx="1213234" cy="12132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3" name="椭圆形"/>
            <p:cNvSpPr/>
            <p:nvPr/>
          </p:nvSpPr>
          <p:spPr>
            <a:xfrm>
              <a:off x="4449262" y="2144633"/>
              <a:ext cx="283873" cy="2998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34" name="椭圆形"/>
            <p:cNvSpPr/>
            <p:nvPr/>
          </p:nvSpPr>
          <p:spPr>
            <a:xfrm>
              <a:off x="4925472" y="7349461"/>
              <a:ext cx="283872" cy="29981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35" name="Sample 2"/>
            <p:cNvSpPr txBox="1"/>
            <p:nvPr/>
          </p:nvSpPr>
          <p:spPr>
            <a:xfrm>
              <a:off x="2182648" y="7054893"/>
              <a:ext cx="2506444" cy="6267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b="1"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>
                <a:defRPr b="0"/>
              </a:pPr>
              <a:r>
                <a:rPr b="1"/>
                <a:t>Sample 2</a:t>
              </a:r>
            </a:p>
          </p:txBody>
        </p:sp>
        <p:sp>
          <p:nvSpPr>
            <p:cNvPr id="236" name="线条"/>
            <p:cNvSpPr/>
            <p:nvPr/>
          </p:nvSpPr>
          <p:spPr>
            <a:xfrm>
              <a:off x="5093728" y="7608339"/>
              <a:ext cx="540874" cy="1373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7" name="椭圆形"/>
            <p:cNvSpPr/>
            <p:nvPr/>
          </p:nvSpPr>
          <p:spPr>
            <a:xfrm>
              <a:off x="5437570" y="8833248"/>
              <a:ext cx="283873" cy="2998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39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otencial Improvement:…"/>
          <p:cNvSpPr txBox="1"/>
          <p:nvPr>
            <p:ph type="body" idx="1"/>
          </p:nvPr>
        </p:nvSpPr>
        <p:spPr>
          <a:xfrm>
            <a:off x="1217711" y="2374710"/>
            <a:ext cx="21948578" cy="9384128"/>
          </a:xfrm>
          <a:prstGeom prst="rect">
            <a:avLst/>
          </a:prstGeom>
        </p:spPr>
        <p:txBody>
          <a:bodyPr/>
          <a:lstStyle/>
          <a:p>
            <a:pPr marL="546100" indent="-546100">
              <a:lnSpc>
                <a:spcPct val="50000"/>
              </a:lnSpc>
              <a:defRPr sz="3200">
                <a:latin typeface="+mn-lt"/>
                <a:ea typeface="+mn-ea"/>
                <a:cs typeface="+mn-cs"/>
                <a:sym typeface="Canela Bold"/>
              </a:defRPr>
            </a:pPr>
            <a:r>
              <a:t>Potencial Improvement: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Sting grid clustering could be used to improve density calculation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More features could be considered </a:t>
            </a:r>
            <a:endParaRPr>
              <a:solidFill>
                <a:schemeClr val="accent1"/>
              </a:solidFill>
            </a:endParaRPr>
          </a:p>
          <a:p>
            <a:pPr lvl="2" marL="25446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Average wait time</a:t>
            </a:r>
          </a:p>
          <a:p>
            <a:pPr lvl="2" marL="25446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Average trip time if taking passenger from this cell</a:t>
            </a:r>
          </a:p>
          <a:p>
            <a:pPr lvl="2" marL="25446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Average empty taxi # </a:t>
            </a:r>
          </a:p>
          <a:p>
            <a:pPr lvl="2" marL="25446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Distance to the target cell</a:t>
            </a:r>
          </a:p>
          <a:p>
            <a:pPr lvl="2" marL="25446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…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Other cost Function (metric) = (time to target cell + average waiting time in target cell)  /   Average trip time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5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6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Practically the street information must be included in recommendation system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6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Reinforce learning could be used to optimize this problem</a:t>
            </a:r>
          </a:p>
        </p:txBody>
      </p:sp>
      <p:sp>
        <p:nvSpPr>
          <p:cNvPr id="242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BSCAN on passengers location is imlemented(on sampled data)…"/>
          <p:cNvSpPr txBox="1"/>
          <p:nvPr>
            <p:ph type="body" idx="1"/>
          </p:nvPr>
        </p:nvSpPr>
        <p:spPr>
          <a:xfrm>
            <a:off x="1217711" y="2777556"/>
            <a:ext cx="21948578" cy="9384128"/>
          </a:xfrm>
          <a:prstGeom prst="rect">
            <a:avLst/>
          </a:prstGeom>
        </p:spPr>
        <p:txBody>
          <a:bodyPr/>
          <a:lstStyle/>
          <a:p>
            <a:pPr marL="546100" indent="-546100">
              <a:lnSpc>
                <a:spcPct val="50000"/>
              </a:lnSpc>
              <a:defRPr sz="3200">
                <a:latin typeface="+mn-lt"/>
                <a:ea typeface="+mn-ea"/>
                <a:cs typeface="+mn-cs"/>
                <a:sym typeface="Canela Bold"/>
              </a:defRPr>
            </a:pPr>
            <a:r>
              <a:t>DBSCAN on passengers location is imlemented(on sampled data)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Totally 7 cluster are found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There is huge cluster include mostly samples, considering the limited hot area (from heat map), this is reasonable.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There are other 6 clusters, there is relatively good customer need founding</a:t>
            </a:r>
          </a:p>
          <a:p>
            <a:pPr lvl="1" marL="1579418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 startAt="1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solidFill>
                  <a:schemeClr val="accent1"/>
                </a:solidFill>
              </a:rPr>
              <a:t>So from Company point of view, </a:t>
            </a:r>
            <a:r>
              <a:t>we can specifically to send some taxies to the clusters area to better meet customer needs</a:t>
            </a:r>
          </a:p>
        </p:txBody>
      </p:sp>
      <p:sp>
        <p:nvSpPr>
          <p:cNvPr id="245" name="DBSCAN on passengers density"/>
          <p:cNvSpPr txBox="1"/>
          <p:nvPr>
            <p:ph type="body" idx="21"/>
          </p:nvPr>
        </p:nvSpPr>
        <p:spPr>
          <a:xfrm>
            <a:off x="1219199" y="1766826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DBSCAN on passengers density </a:t>
            </a:r>
          </a:p>
        </p:txBody>
      </p:sp>
      <p:pic>
        <p:nvPicPr>
          <p:cNvPr id="246" name="截屏2023-01-30 18.23.06.png" descr="截屏2023-01-30 18.2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414" y="6235996"/>
            <a:ext cx="9931401" cy="668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Question 3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3: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56" name="Question 1:…"/>
          <p:cNvSpPr txBox="1"/>
          <p:nvPr>
            <p:ph type="body" idx="1"/>
          </p:nvPr>
        </p:nvSpPr>
        <p:spPr>
          <a:xfrm>
            <a:off x="1217711" y="4009348"/>
            <a:ext cx="21948578" cy="8483601"/>
          </a:xfrm>
          <a:prstGeom prst="rect">
            <a:avLst/>
          </a:prstGeom>
        </p:spPr>
        <p:txBody>
          <a:bodyPr/>
          <a:lstStyle/>
          <a:p>
            <a:pPr marL="436880" indent="-436880" defTabSz="1950671">
              <a:spcBef>
                <a:spcPts val="1900"/>
              </a:spcBef>
              <a:defRPr sz="3520"/>
            </a:pPr>
            <a:r>
              <a:t>Question 1: 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Data preprocess 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Calculation Method</a:t>
            </a:r>
          </a:p>
          <a:p>
            <a:pPr marL="436880" indent="-436880" defTabSz="1950671">
              <a:spcBef>
                <a:spcPts val="1900"/>
              </a:spcBef>
              <a:defRPr sz="3520"/>
            </a:pPr>
            <a:r>
              <a:t>Question 2: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Data preprocess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Data visualization and insights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Result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Potencial Improvement:</a:t>
            </a:r>
          </a:p>
          <a:p>
            <a:pPr marL="436880" indent="-436880" defTabSz="1950671">
              <a:spcBef>
                <a:spcPts val="1900"/>
              </a:spcBef>
              <a:defRPr sz="3520"/>
            </a:pPr>
            <a:r>
              <a:t>Question 3:</a:t>
            </a:r>
          </a:p>
          <a:p>
            <a:pPr lvl="1" marL="873760" indent="-436880" defTabSz="1950671">
              <a:spcBef>
                <a:spcPts val="1900"/>
              </a:spcBef>
              <a:defRPr sz="3520"/>
            </a:pPr>
            <a:r>
              <a:t>DBSCAN on Passenger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ata preprocess,…"/>
          <p:cNvSpPr txBox="1"/>
          <p:nvPr>
            <p:ph type="body" idx="1"/>
          </p:nvPr>
        </p:nvSpPr>
        <p:spPr>
          <a:xfrm>
            <a:off x="1217711" y="2354424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Data preprocess, 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Drop null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Change to unix time to (San Francisco) local time 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Add a “taxi_name” column </a:t>
            </a:r>
          </a:p>
        </p:txBody>
      </p:sp>
      <p:sp>
        <p:nvSpPr>
          <p:cNvPr id="159" name="Data preproces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preprocess </a:t>
            </a:r>
          </a:p>
        </p:txBody>
      </p:sp>
      <p:pic>
        <p:nvPicPr>
          <p:cNvPr id="160" name="截屏2023-01-30 1.46.48.png" descr="截屏2023-01-30 1.46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618" y="6566940"/>
            <a:ext cx="13376224" cy="406777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New"/>
          <p:cNvSpPr/>
          <p:nvPr/>
        </p:nvSpPr>
        <p:spPr>
          <a:xfrm>
            <a:off x="13704444" y="5935823"/>
            <a:ext cx="1245911" cy="61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62" name="矩形"/>
          <p:cNvSpPr/>
          <p:nvPr/>
        </p:nvSpPr>
        <p:spPr>
          <a:xfrm>
            <a:off x="11536713" y="6689679"/>
            <a:ext cx="5581371" cy="3822291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63" name="Question 1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1: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Question 1: To calculate the potential for a yearly reduction in CO2 emissions, caused by the taxi cabs roaming without passengers. In your calculation, please assume that the taxicab fleet is changing at the rate of 15% per month (from combustion engine"/>
          <p:cNvSpPr txBox="1"/>
          <p:nvPr>
            <p:ph type="body" idx="1"/>
          </p:nvPr>
        </p:nvSpPr>
        <p:spPr>
          <a:xfrm>
            <a:off x="1217711" y="2394996"/>
            <a:ext cx="21948578" cy="10128585"/>
          </a:xfrm>
          <a:prstGeom prst="rect">
            <a:avLst/>
          </a:prstGeom>
        </p:spPr>
        <p:txBody>
          <a:bodyPr/>
          <a:lstStyle/>
          <a:p>
            <a:pPr marL="518794" indent="-518794" defTabSz="2316421">
              <a:spcBef>
                <a:spcPts val="2200"/>
              </a:spcBef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latin typeface="+mn-lt"/>
                <a:ea typeface="+mn-ea"/>
                <a:cs typeface="+mn-cs"/>
                <a:sym typeface="Canela Bold"/>
              </a:rPr>
              <a:t>Question 1: </a:t>
            </a:r>
            <a:r>
              <a:t>To </a:t>
            </a:r>
            <a:r>
              <a:rPr>
                <a:solidFill>
                  <a:schemeClr val="accent5"/>
                </a:solidFill>
              </a:rPr>
              <a:t>calculate the potential for a yearly reduction in CO2 emissions</a:t>
            </a:r>
            <a:r>
              <a:t>, caused by the taxi cabs roaming without passengers. In your calculation, please </a:t>
            </a:r>
            <a:r>
              <a:rPr>
                <a:solidFill>
                  <a:schemeClr val="accent1"/>
                </a:solidFill>
              </a:rPr>
              <a:t>assume that the taxicab fleet is changing at the rate of 15% per month</a:t>
            </a:r>
            <a:r>
              <a:t> (from combustion engine-powered vehicles to electric vehicles). Assume also that the </a:t>
            </a:r>
            <a:r>
              <a:rPr>
                <a:solidFill>
                  <a:schemeClr val="accent1"/>
                </a:solidFill>
              </a:rPr>
              <a:t>average passenger vehicle emits about 404 grams of CO2 per mile</a:t>
            </a:r>
            <a:r>
              <a:t>.</a:t>
            </a:r>
          </a:p>
          <a:p>
            <a:pPr marL="518794" indent="-518794" defTabSz="2316421">
              <a:spcBef>
                <a:spcPts val="2200"/>
              </a:spcBef>
              <a:defRPr sz="2850">
                <a:latin typeface="+mn-lt"/>
                <a:ea typeface="+mn-ea"/>
                <a:cs typeface="+mn-cs"/>
                <a:sym typeface="Canela Bold"/>
              </a:defRPr>
            </a:pPr>
            <a:r>
              <a:t>Answer:  4311,476,496 gram  =  4311  ton</a:t>
            </a:r>
          </a:p>
          <a:p>
            <a:pPr lvl="1" marL="1037589" indent="-518794" defTabSz="2316421">
              <a:spcBef>
                <a:spcPts val="2200"/>
              </a:spcBef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Calculate formula: </a:t>
            </a:r>
            <a14:m>
              <m:oMath>
                <m:limUpp>
                  <m:e>
                    <m:limLow>
                      <m:e>
                        <m:r>
                          <a:rPr xmlns:a="http://schemas.openxmlformats.org/drawingml/2006/main" sz="31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1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31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1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31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12</m:t>
                    </m:r>
                  </m:lim>
                </m:limUpp>
                <m:sSub>
                  <m:e>
                    <m:r>
                      <a:rPr xmlns:a="http://schemas.openxmlformats.org/drawingml/2006/main" sz="31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*</m:t>
                </m:r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13</m:t>
                </m:r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3150" i="1">
                    <a:solidFill>
                      <a:srgbClr val="3D73D1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, where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= the total CO2 emission of  taxi changed in k month </a:t>
            </a:r>
          </a:p>
          <a:p>
            <a:pPr lvl="2" marL="2417387" indent="-583507" defTabSz="2316421">
              <a:spcBef>
                <a:spcPts val="2200"/>
              </a:spcBef>
              <a:buClr>
                <a:srgbClr val="000000"/>
              </a:buClr>
              <a:buSzPct val="100000"/>
              <a:buAutoNum type="arabicPeriod" startAt="1"/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Calculate the roaming </a:t>
            </a:r>
            <a:r>
              <a:rPr>
                <a:solidFill>
                  <a:schemeClr val="accent1"/>
                </a:solidFill>
              </a:rPr>
              <a:t>distance (in mile)</a:t>
            </a:r>
            <a:r>
              <a:t> without passengers </a:t>
            </a:r>
            <a:r>
              <a:rPr>
                <a:solidFill>
                  <a:schemeClr val="accent1"/>
                </a:solidFill>
              </a:rPr>
              <a:t>for each taxi</a:t>
            </a:r>
            <a:endParaRPr>
              <a:solidFill>
                <a:schemeClr val="accent1"/>
              </a:solidFill>
            </a:endParaRPr>
          </a:p>
          <a:p>
            <a:pPr lvl="5" marL="2924117" indent="-330142" defTabSz="2316421">
              <a:spcBef>
                <a:spcPts val="2200"/>
              </a:spcBef>
              <a:buSzPct val="45000"/>
              <a:buBlip>
                <a:blip r:embed="rId2"/>
              </a:buBlip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Use </a:t>
            </a:r>
            <a:r>
              <a:rPr>
                <a:solidFill>
                  <a:schemeClr val="accent1"/>
                </a:solidFill>
              </a:rPr>
              <a:t> euclidean distance</a:t>
            </a:r>
            <a:r>
              <a:t> of continuous two records to appropriate actual distance</a:t>
            </a:r>
            <a:endParaRPr>
              <a:solidFill>
                <a:schemeClr val="accent1"/>
              </a:solidFill>
            </a:endParaRPr>
          </a:p>
          <a:p>
            <a:pPr lvl="2" marL="2417387" indent="-583507" defTabSz="2316421">
              <a:spcBef>
                <a:spcPts val="2200"/>
              </a:spcBef>
              <a:buClr>
                <a:srgbClr val="000000"/>
              </a:buClr>
              <a:buSzPct val="100000"/>
              <a:buAutoNum type="arabicPeriod" startAt="1"/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Convert the distance to CO2</a:t>
            </a:r>
            <a:endParaRPr>
              <a:solidFill>
                <a:schemeClr val="accent1"/>
              </a:solidFill>
            </a:endParaRPr>
          </a:p>
          <a:p>
            <a:pPr lvl="2" marL="2417387" indent="-583507" defTabSz="2316421">
              <a:spcBef>
                <a:spcPts val="2200"/>
              </a:spcBef>
              <a:buClr>
                <a:srgbClr val="000000"/>
              </a:buClr>
              <a:buSzPct val="100000"/>
              <a:buAutoNum type="arabicPeriod" startAt="1"/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Sort the above result, and</a:t>
            </a:r>
            <a:r>
              <a:rPr>
                <a:solidFill>
                  <a:schemeClr val="accent1"/>
                </a:solidFill>
              </a:rPr>
              <a:t> for each month, select top 15%</a:t>
            </a:r>
            <a:r>
              <a:t> taxi with the longest roaming distance </a:t>
            </a:r>
            <a:r>
              <a:rPr>
                <a:solidFill>
                  <a:schemeClr val="accent1"/>
                </a:solidFill>
              </a:rPr>
              <a:t>to change to electric vehicles </a:t>
            </a:r>
          </a:p>
          <a:p>
            <a:pPr lvl="2" marL="2417387" indent="-583507" defTabSz="2316421">
              <a:spcBef>
                <a:spcPts val="2200"/>
              </a:spcBef>
              <a:buClr>
                <a:srgbClr val="000000"/>
              </a:buClr>
              <a:buSzPct val="100000"/>
              <a:buAutoNum type="arabicPeriod" startAt="1"/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Calculate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of top 15% taxis</a:t>
            </a:r>
          </a:p>
          <a:p>
            <a:pPr lvl="2" marL="2417387" indent="-583507" defTabSz="2316421">
              <a:spcBef>
                <a:spcPts val="2200"/>
              </a:spcBef>
              <a:buClr>
                <a:srgbClr val="000000"/>
              </a:buClr>
              <a:buSzPct val="100000"/>
              <a:buAutoNum type="arabicPeriod" startAt="1"/>
              <a:defRPr sz="285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Calculate final result of CO2 by above formula</a:t>
            </a:r>
          </a:p>
          <a:p>
            <a:pPr marL="518794" indent="-518794" defTabSz="2316421">
              <a:spcBef>
                <a:spcPts val="2200"/>
              </a:spcBef>
              <a:defRPr sz="2850">
                <a:latin typeface="+mn-lt"/>
                <a:ea typeface="+mn-ea"/>
                <a:cs typeface="+mn-cs"/>
                <a:sym typeface="Canela Bold"/>
              </a:defRPr>
            </a:pPr>
            <a:r>
              <a:t>Assumption:</a:t>
            </a:r>
          </a:p>
          <a:p>
            <a:pPr lvl="1" marL="1037589" indent="-518794" defTabSz="2316421">
              <a:spcBef>
                <a:spcPts val="2200"/>
              </a:spcBef>
              <a:defRPr sz="2850">
                <a:latin typeface="+mn-lt"/>
                <a:ea typeface="+mn-ea"/>
                <a:cs typeface="+mn-cs"/>
                <a:sym typeface="Canela Bold"/>
              </a:defRPr>
            </a:pPr>
            <a:r>
              <a:t>The taxi emit same CO2 regardless of month</a:t>
            </a:r>
          </a:p>
        </p:txBody>
      </p:sp>
      <p:sp>
        <p:nvSpPr>
          <p:cNvPr id="166" name="Calculation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Calculation</a:t>
            </a:r>
          </a:p>
        </p:txBody>
      </p:sp>
      <p:sp>
        <p:nvSpPr>
          <p:cNvPr id="167" name="Question 1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1: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截屏2023-01-30 4.13.18.png" descr="截屏2023-01-30 4.1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038" y="10825836"/>
            <a:ext cx="18922317" cy="134201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Data preprocess,…"/>
          <p:cNvSpPr txBox="1"/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Data preprocess, 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Drop null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Change to unix time to (San Francisco) local time 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Add a “taxi_name” column 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Add a maker “in_out” column  when passenger getting “in” or “out”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Remove “longitude” and “latitude” outlier record (&gt;99.5% or &lt;0.5%)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Add weekdays “day” and “hour” columns to specify time slot</a:t>
            </a:r>
          </a:p>
          <a:p>
            <a:pPr lvl="3"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{0:'Monday', 1:'Tuesday', 2:'Wednesday', 3:'Thursday', 4:'Friday', 5:'Saturday', 6:’Sunday’}</a:t>
            </a:r>
          </a:p>
          <a:p>
            <a:pPr lvl="1" marL="1579418" indent="-614218">
              <a:buClr>
                <a:srgbClr val="000000"/>
              </a:buClr>
              <a:buSzPct val="100000"/>
              <a:buAutoNum type="arabicParenR" startAt="1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Add drive_id for each drive (including w/o passengers)</a:t>
            </a:r>
          </a:p>
        </p:txBody>
      </p:sp>
      <p:sp>
        <p:nvSpPr>
          <p:cNvPr id="171" name="Data preproces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preprocess </a:t>
            </a:r>
          </a:p>
        </p:txBody>
      </p:sp>
      <p:sp>
        <p:nvSpPr>
          <p:cNvPr id="172" name="New columns"/>
          <p:cNvSpPr/>
          <p:nvPr/>
        </p:nvSpPr>
        <p:spPr>
          <a:xfrm>
            <a:off x="14671206" y="9729341"/>
            <a:ext cx="3046231" cy="61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New columns</a:t>
            </a:r>
          </a:p>
        </p:txBody>
      </p:sp>
      <p:sp>
        <p:nvSpPr>
          <p:cNvPr id="173" name="矩形"/>
          <p:cNvSpPr/>
          <p:nvPr/>
        </p:nvSpPr>
        <p:spPr>
          <a:xfrm>
            <a:off x="10177539" y="10604341"/>
            <a:ext cx="11044695" cy="1785000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74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ome drive route with passengers"/>
          <p:cNvSpPr txBox="1"/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/>
            <a:r>
              <a:t>Some drive route with passengers</a:t>
            </a:r>
          </a:p>
        </p:txBody>
      </p:sp>
      <p:sp>
        <p:nvSpPr>
          <p:cNvPr id="177" name="Data visualization and insight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visualization and insights</a:t>
            </a:r>
          </a:p>
        </p:txBody>
      </p:sp>
      <p:pic>
        <p:nvPicPr>
          <p:cNvPr id="178" name="截屏2023-01-30 14.00.37.png" descr="截屏2023-01-30 14.0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6424" y="3450163"/>
            <a:ext cx="6105789" cy="8861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截屏2023-01-30 14.02.06.png" descr="截屏2023-01-30 14.02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7336" y="3471431"/>
            <a:ext cx="1845677" cy="459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ange of taxi with passenger"/>
          <p:cNvSpPr txBox="1"/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/>
            <a:r>
              <a:t>Range of taxi with passenger</a:t>
            </a:r>
          </a:p>
        </p:txBody>
      </p:sp>
      <p:sp>
        <p:nvSpPr>
          <p:cNvPr id="183" name="Data visualization and insight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visualization and insights</a:t>
            </a:r>
          </a:p>
        </p:txBody>
      </p:sp>
      <p:pic>
        <p:nvPicPr>
          <p:cNvPr id="184" name="截屏2023-01-30 14.08.07.png" descr="截屏2023-01-30 14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8623" y="3759008"/>
            <a:ext cx="10297515" cy="826635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椭圆形"/>
          <p:cNvSpPr/>
          <p:nvPr/>
        </p:nvSpPr>
        <p:spPr>
          <a:xfrm>
            <a:off x="10915863" y="8026918"/>
            <a:ext cx="1343036" cy="1219645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86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eat map of location taxi picking up (in) or dropping off (out) a passenger (Data May 17-21)…"/>
          <p:cNvSpPr txBox="1"/>
          <p:nvPr>
            <p:ph type="body" sz="quarter" idx="1"/>
          </p:nvPr>
        </p:nvSpPr>
        <p:spPr>
          <a:xfrm>
            <a:off x="1217711" y="2374710"/>
            <a:ext cx="19070633" cy="3503297"/>
          </a:xfrm>
          <a:prstGeom prst="rect">
            <a:avLst/>
          </a:prstGeom>
        </p:spPr>
        <p:txBody>
          <a:bodyPr/>
          <a:lstStyle/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Heat map of location taxi </a:t>
            </a:r>
            <a:r>
              <a:rPr>
                <a:solidFill>
                  <a:schemeClr val="accent1"/>
                </a:solidFill>
              </a:rPr>
              <a:t>picking up (in)</a:t>
            </a:r>
            <a:r>
              <a:t> or </a:t>
            </a:r>
            <a:r>
              <a:rPr>
                <a:solidFill>
                  <a:schemeClr val="accent1"/>
                </a:solidFill>
              </a:rPr>
              <a:t>dropping off (out)</a:t>
            </a:r>
            <a:r>
              <a:t> a passenger (Data May 17-21)</a:t>
            </a:r>
          </a:p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The hot area are very centralized</a:t>
            </a:r>
          </a:p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>
                <a:solidFill>
                  <a:schemeClr val="accent1"/>
                </a:solidFill>
              </a:rPr>
              <a:t>The locations of in and out are overlapped well,</a:t>
            </a:r>
            <a:r>
              <a:t> </a:t>
            </a:r>
          </a:p>
          <a:p>
            <a:pPr lvl="1">
              <a:lnSpc>
                <a:spcPct val="40000"/>
              </a:lnSpc>
              <a:defRPr sz="31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We can assume the generally a driver should get a passenger near the place passenger leave.</a:t>
            </a: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Which means the distance shouldn’t be too long</a:t>
            </a:r>
          </a:p>
        </p:txBody>
      </p:sp>
      <p:sp>
        <p:nvSpPr>
          <p:cNvPr id="189" name="Data visualization and insight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visualization and insights</a:t>
            </a:r>
          </a:p>
        </p:txBody>
      </p:sp>
      <p:pic>
        <p:nvPicPr>
          <p:cNvPr id="190" name="截屏2023-01-30 4.40.36.png" descr="截屏2023-01-30 4.4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8554" y="6565555"/>
            <a:ext cx="6714708" cy="646242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picking up passenger point heat map"/>
          <p:cNvSpPr txBox="1"/>
          <p:nvPr/>
        </p:nvSpPr>
        <p:spPr>
          <a:xfrm>
            <a:off x="4127803" y="5745820"/>
            <a:ext cx="543621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/>
            <a:r>
              <a:t>picking up passenger point heat map</a:t>
            </a:r>
          </a:p>
        </p:txBody>
      </p:sp>
      <p:sp>
        <p:nvSpPr>
          <p:cNvPr id="192" name="Dropping off point heat map"/>
          <p:cNvSpPr txBox="1"/>
          <p:nvPr/>
        </p:nvSpPr>
        <p:spPr>
          <a:xfrm>
            <a:off x="16283158" y="5745820"/>
            <a:ext cx="4356964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/>
            <a:r>
              <a:t>Dropping off point heat map </a:t>
            </a:r>
          </a:p>
        </p:txBody>
      </p:sp>
      <p:pic>
        <p:nvPicPr>
          <p:cNvPr id="193" name="截屏2023-01-30 10.34.00.png" descr="截屏2023-01-30 10.34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4945" y="6565555"/>
            <a:ext cx="5824762" cy="646242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assengers distribution differs from weekday to weekend…"/>
          <p:cNvSpPr txBox="1"/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40000"/>
              </a:lnSpc>
              <a:defRPr sz="34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Passengers distribution differs from weekday to weekend</a:t>
            </a: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During </a:t>
            </a:r>
            <a:r>
              <a:rPr>
                <a:solidFill>
                  <a:schemeClr val="accent1"/>
                </a:solidFill>
              </a:rPr>
              <a:t>weekend</a:t>
            </a:r>
            <a:r>
              <a:t> passenger are </a:t>
            </a:r>
            <a:r>
              <a:rPr>
                <a:solidFill>
                  <a:schemeClr val="accent1"/>
                </a:solidFill>
              </a:rPr>
              <a:t>dispersed</a:t>
            </a: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During </a:t>
            </a:r>
            <a:r>
              <a:rPr>
                <a:solidFill>
                  <a:schemeClr val="accent1"/>
                </a:solidFill>
              </a:rPr>
              <a:t>weekdays</a:t>
            </a:r>
            <a:r>
              <a:t> passengers are </a:t>
            </a:r>
            <a:r>
              <a:rPr>
                <a:solidFill>
                  <a:schemeClr val="accent1"/>
                </a:solidFill>
              </a:rPr>
              <a:t>centralized</a:t>
            </a:r>
          </a:p>
        </p:txBody>
      </p:sp>
      <p:sp>
        <p:nvSpPr>
          <p:cNvPr id="197" name="Data visualization and insights"/>
          <p:cNvSpPr txBox="1"/>
          <p:nvPr>
            <p:ph type="body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42" sz="4224"/>
            </a:lvl1pPr>
          </a:lstStyle>
          <a:p>
            <a:pPr/>
            <a:r>
              <a:t>Data visualization and insights</a:t>
            </a:r>
          </a:p>
        </p:txBody>
      </p:sp>
      <p:pic>
        <p:nvPicPr>
          <p:cNvPr id="198" name="截屏2023-01-30 4.58.10.png" descr="截屏2023-01-30 4.5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4173" y="5289179"/>
            <a:ext cx="4577500" cy="7646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截屏2023-01-30 5.00.33.png" descr="截屏2023-01-30 5.0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3987" y="5331924"/>
            <a:ext cx="4669957" cy="756137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20080601 (Sun.)"/>
          <p:cNvSpPr txBox="1"/>
          <p:nvPr/>
        </p:nvSpPr>
        <p:spPr>
          <a:xfrm>
            <a:off x="6507098" y="4412227"/>
            <a:ext cx="2764588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20080601 (</a:t>
            </a:r>
            <a:r>
              <a:rPr>
                <a:solidFill>
                  <a:schemeClr val="accent1"/>
                </a:solidFill>
              </a:rPr>
              <a:t>Sun.</a:t>
            </a:r>
            <a:r>
              <a:t>)</a:t>
            </a:r>
          </a:p>
        </p:txBody>
      </p:sp>
      <p:sp>
        <p:nvSpPr>
          <p:cNvPr id="201" name="20080603 (Wed.)"/>
          <p:cNvSpPr txBox="1"/>
          <p:nvPr/>
        </p:nvSpPr>
        <p:spPr>
          <a:xfrm>
            <a:off x="13852450" y="4412227"/>
            <a:ext cx="295341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20080603 (</a:t>
            </a:r>
            <a:r>
              <a:rPr>
                <a:solidFill>
                  <a:schemeClr val="accent1"/>
                </a:solidFill>
              </a:rPr>
              <a:t>Wed.</a:t>
            </a:r>
            <a:r>
              <a:t>)</a:t>
            </a:r>
          </a:p>
        </p:txBody>
      </p:sp>
      <p:sp>
        <p:nvSpPr>
          <p:cNvPr id="202" name="Question 2:"/>
          <p:cNvSpPr txBox="1"/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Question 2: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